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58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chemeClr val="tx1"/>
                </a:solidFill>
              </a:rPr>
              <a:t>Сохранность</a:t>
            </a:r>
            <a:r>
              <a:rPr lang="ru-RU" sz="2800" baseline="0" dirty="0">
                <a:solidFill>
                  <a:schemeClr val="tx1"/>
                </a:solidFill>
              </a:rPr>
              <a:t> контингента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Лист1!$D$5:$F$5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Лист1!$D$6:$F$6</c:f>
              <c:numCache>
                <c:formatCode>0.00%</c:formatCode>
                <c:ptCount val="3"/>
                <c:pt idx="0" formatCode="0%">
                  <c:v>1</c:v>
                </c:pt>
                <c:pt idx="1">
                  <c:v>0.95699999999999996</c:v>
                </c:pt>
                <c:pt idx="2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EF-404A-B7DB-19F944BC6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9700687"/>
        <c:axId val="2011263311"/>
      </c:barChart>
      <c:catAx>
        <c:axId val="200970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1263311"/>
        <c:crosses val="autoZero"/>
        <c:auto val="1"/>
        <c:lblAlgn val="ctr"/>
        <c:lblOffset val="100"/>
        <c:noMultiLvlLbl val="0"/>
      </c:catAx>
      <c:valAx>
        <c:axId val="2011263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9700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Результаты усвоения программы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2242632292354936E-2"/>
          <c:y val="0.10833042565804911"/>
          <c:w val="0.89623283325762504"/>
          <c:h val="0.769323398573620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Лист1!$D$20:$I$21</c:f>
              <c:multiLvlStrCache>
                <c:ptCount val="6"/>
                <c:lvl>
                  <c:pt idx="0">
                    <c:v>1 полугодие</c:v>
                  </c:pt>
                  <c:pt idx="1">
                    <c:v>Итог года</c:v>
                  </c:pt>
                  <c:pt idx="2">
                    <c:v>1 полугодие</c:v>
                  </c:pt>
                  <c:pt idx="3">
                    <c:v>Итог года</c:v>
                  </c:pt>
                  <c:pt idx="4">
                    <c:v>1 полугодие</c:v>
                  </c:pt>
                  <c:pt idx="5">
                    <c:v>Итог года</c:v>
                  </c:pt>
                </c:lvl>
                <c:lvl>
                  <c:pt idx="0">
                    <c:v>2020-2021</c:v>
                  </c:pt>
                  <c:pt idx="2">
                    <c:v>2021-2022</c:v>
                  </c:pt>
                  <c:pt idx="4">
                    <c:v>2022-2023</c:v>
                  </c:pt>
                </c:lvl>
              </c:multiLvlStrCache>
            </c:multiLvlStrRef>
          </c:cat>
          <c:val>
            <c:numRef>
              <c:f>Лист1!$D$22:$I$22</c:f>
              <c:numCache>
                <c:formatCode>0.00%</c:formatCode>
                <c:ptCount val="6"/>
                <c:pt idx="0" formatCode="0%">
                  <c:v>0.65</c:v>
                </c:pt>
                <c:pt idx="1">
                  <c:v>0.71499999999999997</c:v>
                </c:pt>
                <c:pt idx="2" formatCode="0%">
                  <c:v>0.67</c:v>
                </c:pt>
                <c:pt idx="3">
                  <c:v>0.84499999999999997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C-48F9-8309-C350603BBA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5161295"/>
        <c:axId val="1829395391"/>
      </c:barChart>
      <c:catAx>
        <c:axId val="1955161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9395391"/>
        <c:crosses val="autoZero"/>
        <c:auto val="1"/>
        <c:lblAlgn val="ctr"/>
        <c:lblOffset val="100"/>
        <c:noMultiLvlLbl val="0"/>
      </c:catAx>
      <c:valAx>
        <c:axId val="1829395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5161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891AC-BF9E-470C-A4DB-1D4E4600E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EE4042-FC69-4DB1-9163-6BEE244C5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F8CF7-C9BC-4356-B19C-2F4BFA44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D0C9E5-81D8-4E39-9DCD-D13137A8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35C6E-A2D7-4F5A-BB92-ABA484E0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5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5C725-1449-4F60-8142-8A41E4256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78D66-1189-471E-A3E8-873D6B8FF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8BDFF-D09D-436C-BE54-1D6A3CF4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333E4-0076-4277-8E0F-047D0495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06369-4ADB-4A11-ACD1-EF598618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3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F7F7E9-D4C9-4C09-99DB-CF9BAB3EF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9F92D9-D64C-445D-9A76-462FC6EE1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5A5413-23E4-4D0F-8565-E0029928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089E1-BA0F-403C-9452-840C69A8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088BB-435C-4336-AE30-A2DB976E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78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76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36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84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0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88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0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243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7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1E33C-8C32-47EC-97D1-044C65E5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BC2B12-C75D-4CD0-992F-AD0CF7507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416DBA-0180-4619-8FDD-C3E44320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4E9CA9-D4AC-4F2B-B33F-C869EC19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5F0987-6E53-4739-88E7-FDA9D261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41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820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41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021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23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704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3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93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765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277B1-AF5E-471B-8816-3398AADD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F190F1-E48B-4D9A-B50B-4897068E7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3EE600-5D7F-4B23-9C63-03BF037C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848DB0-212E-45AE-8641-7C91AE69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9D58BB-48A1-4AB4-9C78-CDE98761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61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22FC3-E49B-4ED0-8DA7-745F1E23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F0402-E22E-41ED-BDB5-E40888EFD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7E863B-24EA-4DE5-BE83-23E6728A7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B735DB-4E7A-4A33-A544-76FC1BC5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D116F1-8769-4135-AA56-C81AB8FD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9C5CB7-DB99-4B74-ABA7-582C10C8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4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9DB1F-00AB-498F-926A-9EE8102F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80CAA4-2EDF-4C72-A6D2-36E6FAA8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6C8A9F-22AC-461B-A9E5-1C0578EAA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241616-E3F0-4D3B-8919-C55DC1011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ACD9CB-B016-48DC-AF78-8DE108F2C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D5A8EE-6913-40AF-8957-7FBFC4A7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CDE0BF-FF9D-4D21-934F-4B97CB1A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1294D3-58CF-44EC-9E5A-3C2C394E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96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A3E92-71FA-446F-B3E1-4EED0B9D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C20904-CE7A-4658-A373-7C7F8ACA2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C7291E-3251-4F6E-B7C8-517860C2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1C5DA4-249F-4686-81D7-BFDF0EDB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3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DAC8EE-F679-46D7-BEA7-7F95F8C3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EC9AF0-DCB4-4BF0-A39A-233767FC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992B6-E2EB-4585-8C94-55ADB4F1D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32E76-6AD1-48C1-990E-AB456B06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46089-CC1F-4806-95FD-EBE65ABFC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982A5-797B-442F-A993-07F05A91A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079719-7406-45DC-957E-756F3DAB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BF584-CBA4-47CE-A3D8-3F2B3949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DAE248-52D5-45C1-83EF-4AC09DCE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3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B8572-2D6C-48D8-A336-66332FE7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9A6CCB-3170-4874-B90B-896618457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82056-5655-4102-A489-DB3AB7C90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F28C81-3F46-4C4E-87FC-E6B2CC65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B8E1B-56B9-4609-B0D4-670E09BE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88741E-4933-4F94-82B0-48F8A533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60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1C87A-9E02-44B6-BBCD-250C5DCA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7D6A07-F2FA-442C-95A2-C8E36FA4F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2D67AB-DACC-4BA3-9C98-7012A3D23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CED81-943F-4062-A0C4-9AC6AD43847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F484EE-D9DE-4269-948A-3B6408F77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0B946-86F6-4510-9C48-501F982AB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64473-9F1F-445F-A741-6F152B143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1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E48FD3E-C5AA-4399-813F-35567075CC29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A1DA3F-38C4-4110-90BA-2A5DD0864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33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469F4E-8752-4291-A62D-9FBDFE842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" y="2077347"/>
            <a:ext cx="12192000" cy="47876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69F4E-8752-4291-A62D-9FBDFE842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5" y="0"/>
            <a:ext cx="12192000" cy="44187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E9FD37-9EBA-4835-AC39-32ED0C2F8A30}"/>
              </a:ext>
            </a:extLst>
          </p:cNvPr>
          <p:cNvSpPr/>
          <p:nvPr/>
        </p:nvSpPr>
        <p:spPr>
          <a:xfrm>
            <a:off x="2197769" y="692727"/>
            <a:ext cx="7703613" cy="605382"/>
          </a:xfrm>
          <a:prstGeom prst="rect">
            <a:avLst/>
          </a:prstGeom>
          <a:solidFill>
            <a:srgbClr val="128B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94163E-D421-436D-97B8-F81144E52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884" y="684005"/>
            <a:ext cx="7999347" cy="763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9C7CCF-A7D7-4C56-89F6-E850E2EE1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7346">
            <a:off x="6249228" y="2905448"/>
            <a:ext cx="5399013" cy="3604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06BD9F-847C-4877-8A00-26E7E94D8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924">
            <a:off x="394827" y="2608097"/>
            <a:ext cx="5611327" cy="37458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AFE8BA-DF2C-44DE-A149-4B816484C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393">
            <a:off x="1700738" y="400798"/>
            <a:ext cx="1770557" cy="24809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844460-9955-463E-ADFE-844E3ECCD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044">
            <a:off x="9869764" y="1822330"/>
            <a:ext cx="1528290" cy="213960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94883" y="237358"/>
            <a:ext cx="7999347" cy="151612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Сведения о результативности реализации дополнительной общеобразовательной программы «Основы </a:t>
            </a:r>
            <a:r>
              <a:rPr kumimoji="0" lang="ru-RU" sz="6000" b="1" i="0" u="none" strike="noStrike" kern="1200" cap="none" spc="0" normalizeH="0" baseline="0" noProof="0" dirty="0" err="1">
                <a:ln w="3175" cmpd="sng"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алгоритмики</a:t>
            </a:r>
            <a:r>
              <a:rPr kumimoji="0" lang="ru-RU" sz="6000" b="1" i="0" u="none" strike="noStrike" kern="1200" cap="none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и логики» за три года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002317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FAAA4BC5-232F-4B2A-A918-EF494761A240}"/>
              </a:ext>
            </a:extLst>
          </p:cNvPr>
          <p:cNvSpPr txBox="1">
            <a:spLocks/>
          </p:cNvSpPr>
          <p:nvPr/>
        </p:nvSpPr>
        <p:spPr>
          <a:xfrm>
            <a:off x="0" y="233776"/>
            <a:ext cx="12191997" cy="1548577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6818" tIns="38409" rIns="76818" bIns="3840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203315-5D9C-48AF-A03E-251C0A4CA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530">
            <a:off x="5358599" y="1096184"/>
            <a:ext cx="3786834" cy="50491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8E0578-5228-47DD-82C9-CCC873F3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93526">
            <a:off x="8868488" y="717322"/>
            <a:ext cx="3050859" cy="429672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8BFBE69-DD7B-495A-B63D-E80BF4B444E6}"/>
              </a:ext>
            </a:extLst>
          </p:cNvPr>
          <p:cNvSpPr txBox="1">
            <a:spLocks/>
          </p:cNvSpPr>
          <p:nvPr/>
        </p:nvSpPr>
        <p:spPr>
          <a:xfrm>
            <a:off x="309714" y="207241"/>
            <a:ext cx="11572567" cy="151612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/>
              <a:t>Сведения о результативности реализации дополнительной общеобразовательной программы «Основы </a:t>
            </a:r>
            <a:r>
              <a:rPr lang="ru-RU" sz="3600" b="1" dirty="0" err="1"/>
              <a:t>алгоритмики</a:t>
            </a:r>
            <a:r>
              <a:rPr lang="ru-RU" sz="3600" b="1" dirty="0"/>
              <a:t> и логики» за 3 года реализации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A46AB88D-1FBE-49FE-A153-FCF31FB70E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530899"/>
              </p:ext>
            </p:extLst>
          </p:nvPr>
        </p:nvGraphicFramePr>
        <p:xfrm>
          <a:off x="158152" y="1723361"/>
          <a:ext cx="6249059" cy="5017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57F3DF-E2F1-4249-BBB3-C8DF55697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065">
            <a:off x="8064157" y="3779527"/>
            <a:ext cx="3880783" cy="25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1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FAAA4BC5-232F-4B2A-A918-EF494761A240}"/>
              </a:ext>
            </a:extLst>
          </p:cNvPr>
          <p:cNvSpPr txBox="1">
            <a:spLocks/>
          </p:cNvSpPr>
          <p:nvPr/>
        </p:nvSpPr>
        <p:spPr>
          <a:xfrm>
            <a:off x="0" y="233776"/>
            <a:ext cx="12191997" cy="1548577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6818" tIns="38409" rIns="76818" bIns="3840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465A94-F11D-4433-A67D-6A8BBBED7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2203">
            <a:off x="110348" y="1006375"/>
            <a:ext cx="5120640" cy="2880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FAAABC-9700-4AFA-954C-7683BB384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8240">
            <a:off x="2980440" y="3645900"/>
            <a:ext cx="3150339" cy="444985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8BFBE69-DD7B-495A-B63D-E80BF4B444E6}"/>
              </a:ext>
            </a:extLst>
          </p:cNvPr>
          <p:cNvSpPr txBox="1">
            <a:spLocks/>
          </p:cNvSpPr>
          <p:nvPr/>
        </p:nvSpPr>
        <p:spPr>
          <a:xfrm>
            <a:off x="309714" y="207241"/>
            <a:ext cx="11572567" cy="151612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Сведения о результативности реализации дополнительной общеобразовательной программы «Основы </a:t>
            </a:r>
            <a:r>
              <a:rPr lang="ru-RU" sz="3200" b="1" dirty="0" err="1"/>
              <a:t>алгоритмики</a:t>
            </a:r>
            <a:r>
              <a:rPr lang="ru-RU" sz="3200" b="1" dirty="0"/>
              <a:t> и логики» за 3 года реализации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71EB1B63-B9CB-4647-9167-C40697C9B2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875031"/>
              </p:ext>
            </p:extLst>
          </p:nvPr>
        </p:nvGraphicFramePr>
        <p:xfrm>
          <a:off x="5371805" y="1894514"/>
          <a:ext cx="7148051" cy="507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817335-88E9-4DE2-9229-825C6290C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891">
            <a:off x="-40535" y="4184321"/>
            <a:ext cx="3279226" cy="23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1D36C9-016A-484D-B130-738B11C29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238">
            <a:off x="6031235" y="1302110"/>
            <a:ext cx="4793338" cy="3199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2B8D1B-B7BD-488A-9072-670935380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072">
            <a:off x="827792" y="523883"/>
            <a:ext cx="4170179" cy="3921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13B6B2-6AFF-4CDB-AD39-C2E72B69C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68884" flipV="1">
            <a:off x="728341" y="3951754"/>
            <a:ext cx="3524405" cy="23496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841EC2-505D-48C9-AE27-03138C7D1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5097">
            <a:off x="5601140" y="3913630"/>
            <a:ext cx="2647540" cy="252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1164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Системное программирование IT-Куб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Системное программирование IT-Куб" id="{68270B04-4DC8-4378-A882-E23EF2BB98B1}" vid="{6A545CEE-CD5F-43FA-8D1C-B319381E1D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56</Words>
  <Application>Microsoft Office PowerPoint</Application>
  <PresentationFormat>Широкоэкранный</PresentationFormat>
  <Paragraphs>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Corbel</vt:lpstr>
      <vt:lpstr>Тема Office</vt:lpstr>
      <vt:lpstr>Тема Системное программирование IT-Куб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IT-Cube</dc:creator>
  <cp:lastModifiedBy>Компьютер</cp:lastModifiedBy>
  <cp:revision>22</cp:revision>
  <dcterms:created xsi:type="dcterms:W3CDTF">2023-03-23T11:29:20Z</dcterms:created>
  <dcterms:modified xsi:type="dcterms:W3CDTF">2023-04-04T13:58:59Z</dcterms:modified>
</cp:coreProperties>
</file>