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7" r:id="rId3"/>
    <p:sldId id="259" r:id="rId4"/>
    <p:sldId id="311" r:id="rId5"/>
    <p:sldId id="312" r:id="rId6"/>
    <p:sldId id="308" r:id="rId7"/>
    <p:sldId id="305" r:id="rId8"/>
    <p:sldId id="310" r:id="rId9"/>
    <p:sldId id="313" r:id="rId10"/>
    <p:sldId id="294" r:id="rId11"/>
    <p:sldId id="306" r:id="rId12"/>
    <p:sldId id="307" r:id="rId13"/>
    <p:sldId id="304" r:id="rId14"/>
    <p:sldId id="292" r:id="rId15"/>
    <p:sldId id="288" r:id="rId16"/>
    <p:sldId id="299" r:id="rId17"/>
    <p:sldId id="291" r:id="rId18"/>
    <p:sldId id="309" r:id="rId19"/>
    <p:sldId id="29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2703B-2762-4A9C-869B-C670994E9520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2C6E-686F-47A5-84A2-5AC2BB02C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322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0405E-4E85-46AC-B347-9C0E2F95540F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3D7-182B-4E24-ABD9-F907F57C3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7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21163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0450" y="4349750"/>
            <a:ext cx="4741863" cy="3513138"/>
          </a:xfrm>
          <a:noFill/>
        </p:spPr>
        <p:txBody>
          <a:bodyPr wrap="none" anchor="ctr"/>
          <a:lstStyle/>
          <a:p>
            <a:endParaRPr lang="ru-RU" dirty="0" smtClean="0">
              <a:latin typeface="Times New Roman" panose="02020603050405020304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CF205-F9C6-4E7D-9CD6-1FCABE360A5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DF45B-50B8-4957-BB8B-5289E4A55A12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86BE-1937-407A-9797-6D15A9382C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C7A70-ECD2-4E78-BB0B-BDFFD752DFF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863BE-F5B5-4969-9984-5DFCF99ABDF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97DD-95E6-4D0C-A10B-F6B0C0ADE622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5E842-6E37-4C9A-9100-D3B6C4A840B0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8917-E50A-4E81-95C2-1341276D4280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9CB3-842D-4270-B0B6-DC25098E8F2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7506E-5C92-424B-A79E-4E91955D9F4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F6CDD-449B-469B-B723-ACE8C2EF34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CB25-2865-48B0-998B-173D9702AC8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F5F8-AC8B-450E-B7DC-1E5997EA43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 typeface="Times New Roman" panose="02020603050405020304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2" charset="0"/>
                <a:ea typeface="Microsoft YaHei" panose="020B0503020204020204" charset="-122"/>
              </a:defRPr>
            </a:lvl1pPr>
          </a:lstStyle>
          <a:p>
            <a:pPr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 typeface="Times New Roman" panose="02020603050405020304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2" charset="0"/>
                <a:ea typeface="Microsoft YaHei" panose="020B0503020204020204" charset="-122"/>
              </a:defRPr>
            </a:lvl1pPr>
          </a:lstStyle>
          <a:p>
            <a:pPr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 typeface="Times New Roman" panose="02020603050405020304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2" charset="0"/>
                <a:ea typeface="Microsoft YaHei" panose="020B0503020204020204" charset="-122"/>
              </a:defRPr>
            </a:lvl1pPr>
          </a:lstStyle>
          <a:p>
            <a:pPr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67BFFDB6-8C29-43E6-A0DD-925E887E9B5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574675" y="315913"/>
            <a:ext cx="8001000" cy="1158875"/>
          </a:xfrm>
          <a:prstGeom prst="rect">
            <a:avLst/>
          </a:prstGeom>
          <a:noFill/>
          <a:ln w="9525">
            <a:noFill/>
            <a:rou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Text Box 1"/>
          <p:cNvSpPr txBox="1">
            <a:spLocks noChangeArrowheads="1"/>
          </p:cNvSpPr>
          <p:nvPr/>
        </p:nvSpPr>
        <p:spPr bwMode="auto">
          <a:xfrm>
            <a:off x="251520" y="2852936"/>
            <a:ext cx="8709025" cy="3672408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0000" tIns="46800" rIns="90000" bIns="46800"/>
          <a:lstStyle/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ru-RU" sz="2000" b="1" dirty="0" smtClean="0">
              <a:solidFill>
                <a:srgbClr val="000099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8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ОБ   ИТОГАХ  УЧАСТИЯ  </a:t>
            </a:r>
          </a:p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8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ВО ВСЕРОССИЙСКОЙ   ОЛИМПИАДЕ ШКОЛЬНИКОВ </a:t>
            </a:r>
          </a:p>
          <a:p>
            <a:pPr algn="ctr">
              <a:spcBef>
                <a:spcPts val="0"/>
              </a:spcBef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8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в 2018-2019 учебном году</a:t>
            </a:r>
            <a:endParaRPr lang="ru-RU" sz="2800" b="1" dirty="0">
              <a:solidFill>
                <a:srgbClr val="000099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80000"/>
              </a:lnSpc>
              <a:spcBef>
                <a:spcPts val="1000"/>
              </a:spcBef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ru-RU" sz="1600" b="1" dirty="0" smtClean="0">
              <a:solidFill>
                <a:srgbClr val="000099"/>
              </a:solidFill>
              <a:latin typeface="Georgia" panose="02040502050405020303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16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                                                                            </a:t>
            </a:r>
            <a:r>
              <a:rPr lang="ru-RU" sz="14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Глухова Галина Вячеславовна,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14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                                                                     главный специалист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14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управления по образованию и науке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14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                                                                          администрации г. Сочи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1400" b="1" dirty="0" smtClean="0">
                <a:solidFill>
                  <a:srgbClr val="000099"/>
                </a:solidFill>
                <a:latin typeface="Georgia" panose="02040502050405020303" pitchFamily="18" charset="0"/>
              </a:rPr>
              <a:t>»</a:t>
            </a:r>
            <a:endParaRPr lang="ru-RU" sz="1400" b="1" dirty="0">
              <a:solidFill>
                <a:srgbClr val="000099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9255"/>
            <a:ext cx="3589186" cy="283106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69605" y="164867"/>
            <a:ext cx="5400600" cy="402291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Региональный  этап </a:t>
            </a:r>
            <a:r>
              <a:rPr lang="ru-RU" sz="2000" b="1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ВсОШ</a:t>
            </a:r>
            <a:endParaRPr lang="ru-RU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222076"/>
              </a:solidFill>
              <a:latin typeface="Georgia" panose="02040502050405020303" pitchFamily="18" charset="0"/>
            </a:endParaRPr>
          </a:p>
          <a:p>
            <a:endParaRPr lang="ru-RU" b="1" dirty="0" smtClean="0">
              <a:solidFill>
                <a:srgbClr val="222076"/>
              </a:solidFill>
              <a:latin typeface="Georgia" panose="02040502050405020303" pitchFamily="18" charset="0"/>
            </a:endParaRPr>
          </a:p>
          <a:p>
            <a:endParaRPr lang="ru-RU" b="1" dirty="0" smtClean="0">
              <a:solidFill>
                <a:srgbClr val="222076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772816"/>
            <a:ext cx="4158310" cy="346239"/>
          </a:xfrm>
          <a:prstGeom prst="rect">
            <a:avLst/>
          </a:prstGeom>
        </p:spPr>
        <p:txBody>
          <a:bodyPr wrap="square" lIns="68569" tIns="34285" rIns="68569" bIns="34285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7070" y="586851"/>
            <a:ext cx="7620144" cy="2008232"/>
          </a:xfrm>
          <a:prstGeom prst="rect">
            <a:avLst/>
          </a:prstGeom>
        </p:spPr>
        <p:txBody>
          <a:bodyPr wrap="square" lIns="68569" tIns="34285" rIns="68569" bIns="34285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Приглашено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для участия- 158 школьников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Приняло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участие – 134 школьника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Не приняло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– 24 школьника (15,2%)</a:t>
            </a:r>
          </a:p>
          <a:p>
            <a:pPr marL="201295" indent="-201295"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Французский язык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(10 января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)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– 13 человек (44,8%)</a:t>
            </a:r>
            <a:endParaRPr lang="ru-RU" b="1" dirty="0">
              <a:solidFill>
                <a:srgbClr val="FF000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Причины: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8758" y="2420888"/>
          <a:ext cx="856895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- болезнь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9 чел. (41,6%)</a:t>
                      </a:r>
                      <a:endParaRPr lang="ru-RU" b="1" dirty="0">
                        <a:solidFill>
                          <a:srgbClr val="7030A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семейные обстоятельства  (в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т.ч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. выезд из города)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b="1" dirty="0" smtClean="0">
                        <a:solidFill>
                          <a:schemeClr val="tx1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 - участие в других соревнованиях/мероприятиях 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- выбытие из образовательной организации г. Сочи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 - участие в других интеллектуальных/спортивных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мероприятиях в целях поступления в вуз 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- отказ родителей от участия в региональном этапе в связи с большой учебной нагрузкой у ребенка, а также приглашением участвовать в олимпиаде по нескольким предметам  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6 человек (25%)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b="1" dirty="0" smtClean="0">
                        <a:solidFill>
                          <a:srgbClr val="7030A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 человек (8,3%)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800" b="1" kern="12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3  человека  (16,6%)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800" b="1" kern="12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2 человека (8,3%)</a:t>
                      </a:r>
                    </a:p>
                    <a:p>
                      <a:endParaRPr lang="ru-RU" sz="1800" b="1" kern="12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  <a:p>
                      <a:endParaRPr lang="ru-RU" sz="1800" b="1" kern="12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2 человека</a:t>
                      </a:r>
                      <a:r>
                        <a:rPr lang="ru-RU" sz="1800" b="1" kern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 (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8,3%)</a:t>
                      </a:r>
                      <a:endParaRPr lang="ru-RU" b="1" dirty="0">
                        <a:solidFill>
                          <a:srgbClr val="7030A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3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23728" y="188640"/>
            <a:ext cx="5400600" cy="402291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222076"/>
              </a:solidFill>
              <a:latin typeface="Georgia" panose="02040502050405020303" pitchFamily="18" charset="0"/>
            </a:endParaRPr>
          </a:p>
          <a:p>
            <a:endParaRPr lang="ru-RU" b="1" dirty="0" smtClean="0">
              <a:solidFill>
                <a:srgbClr val="222076"/>
              </a:solidFill>
              <a:latin typeface="Georgia" panose="02040502050405020303" pitchFamily="18" charset="0"/>
            </a:endParaRPr>
          </a:p>
          <a:p>
            <a:endParaRPr lang="ru-RU" b="1" dirty="0" smtClean="0">
              <a:solidFill>
                <a:srgbClr val="222076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8649" y="1374086"/>
            <a:ext cx="4158310" cy="1208013"/>
          </a:xfrm>
          <a:prstGeom prst="rect">
            <a:avLst/>
          </a:prstGeom>
        </p:spPr>
        <p:txBody>
          <a:bodyPr wrap="square" lIns="68569" tIns="34285" rIns="68569" bIns="34285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6" charset="0"/>
                <a:cs typeface="Times New Roman" panose="02020603050405020304" pitchFamily="1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Выполнили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БОЛЕЕ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80%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заданий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7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учащихся</a:t>
            </a:r>
            <a:endParaRPr lang="ru-RU" b="1" dirty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1394656"/>
            <a:ext cx="3587696" cy="931014"/>
          </a:xfrm>
          <a:prstGeom prst="rect">
            <a:avLst/>
          </a:prstGeom>
        </p:spPr>
        <p:txBody>
          <a:bodyPr wrap="square" lIns="68569" tIns="34285" rIns="68569" bIns="34285">
            <a:spAutoFit/>
          </a:bodyPr>
          <a:lstStyle/>
          <a:p>
            <a:pPr algn="ctr" font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6" charset="0"/>
                <a:cs typeface="Times New Roman" panose="02020603050405020304" pitchFamily="16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Выполнили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</a:t>
            </a:r>
          </a:p>
          <a:p>
            <a:pPr algn="ctr" font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МЕНЕЕ 10%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заданий</a:t>
            </a:r>
          </a:p>
          <a:p>
            <a:pPr algn="ctr" font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6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учащихся</a:t>
            </a:r>
            <a:endParaRPr lang="ru-RU" b="1" dirty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517604" y="2306490"/>
            <a:ext cx="3600400" cy="1584176"/>
          </a:xfrm>
          <a:prstGeom prst="foldedCorner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69" tIns="34285" rIns="68569" bIns="34285" rtlCol="0" anchor="ctr" anchorCtr="0"/>
          <a:lstStyle/>
          <a:p>
            <a:pPr algn="ctr" font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</a:t>
            </a:r>
          </a:p>
          <a:p>
            <a:pPr algn="ctr" font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(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математика, история, французский язык, английский язык, немецкий язык)</a:t>
            </a:r>
            <a:endParaRPr lang="ru-RU" sz="2000" b="1" dirty="0" smtClean="0">
              <a:solidFill>
                <a:srgbClr val="0070C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4499992" y="2306489"/>
            <a:ext cx="4032448" cy="1584176"/>
          </a:xfrm>
          <a:prstGeom prst="foldedCorner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69" tIns="34285" rIns="68569" bIns="34285" rtlCol="0" anchor="ctr" anchorCtr="0"/>
          <a:lstStyle/>
          <a:p>
            <a:pPr algn="ctr" fontAlgn="ctr">
              <a:lnSpc>
                <a:spcPct val="115000"/>
              </a:lnSpc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информатика и ИКТ – 4,</a:t>
            </a:r>
          </a:p>
          <a:p>
            <a:pPr algn="ctr" fontAlgn="ctr">
              <a:lnSpc>
                <a:spcPct val="115000"/>
              </a:lnSpc>
              <a:defRPr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астрономия – 1,</a:t>
            </a:r>
          </a:p>
          <a:p>
            <a:pPr algn="ctr" fontAlgn="ctr">
              <a:lnSpc>
                <a:spcPct val="115000"/>
              </a:lnSpc>
              <a:defRPr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география – 1)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74032" y="4299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6" charset="0"/>
              </a:rPr>
              <a:t>Выполнение   участниками олимпиадных   заданий   на региональном   этапе  </a:t>
            </a:r>
            <a:endParaRPr lang="ru-RU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Picture 2" descr="C:\Users\kwst\Desktop\выступления\смайлик -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720" y="139465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kwst\Desktop\выступления\смайлик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04" y="139465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нутый угол 15"/>
          <p:cNvSpPr/>
          <p:nvPr/>
        </p:nvSpPr>
        <p:spPr>
          <a:xfrm>
            <a:off x="4499992" y="4068036"/>
            <a:ext cx="4032448" cy="792088"/>
          </a:xfrm>
          <a:prstGeom prst="foldedCorner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69" tIns="34285" rIns="68569" bIns="34285" rtlCol="0" anchor="ctr" anchorCtr="0"/>
          <a:lstStyle/>
          <a:p>
            <a:pPr algn="ctr" fontAlgn="ctr">
              <a:lnSpc>
                <a:spcPct val="115000"/>
              </a:lnSpc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Нулевые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олимпиадные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работы (информатика )</a:t>
            </a:r>
            <a:endParaRPr lang="ru-RU" b="1" dirty="0">
              <a:solidFill>
                <a:srgbClr val="0070C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  <p:sp>
        <p:nvSpPr>
          <p:cNvPr id="17" name="Загнутый угол 16"/>
          <p:cNvSpPr/>
          <p:nvPr/>
        </p:nvSpPr>
        <p:spPr>
          <a:xfrm>
            <a:off x="4499992" y="5013176"/>
            <a:ext cx="4032448" cy="1656184"/>
          </a:xfrm>
          <a:prstGeom prst="foldedCorner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69" tIns="34285" rIns="68569" bIns="34285" rtlCol="0" anchor="ctr" anchorCtr="0"/>
          <a:lstStyle/>
          <a:p>
            <a:pPr algn="ctr" fontAlgn="ctr">
              <a:lnSpc>
                <a:spcPct val="115000"/>
              </a:lnSpc>
              <a:defRPr/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аннулирование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работы (1)</a:t>
            </a:r>
          </a:p>
          <a:p>
            <a:pPr algn="ctr" fontAlgn="ctr">
              <a:lnSpc>
                <a:spcPct val="115000"/>
              </a:lnSpc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(черновик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с записями, выполненными разными чернилами)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67744" y="548680"/>
            <a:ext cx="5400600" cy="402291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Отсутствие  результатов по  7  предметам</a:t>
            </a:r>
            <a:endParaRPr lang="ru-RU" b="1" dirty="0">
              <a:solidFill>
                <a:srgbClr val="FF000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11560" y="1340768"/>
          <a:ext cx="7776864" cy="348103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73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Предмет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Количество приглашенных участников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Всего дипломов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6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Астрономия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Физическая культура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География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Технология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1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Экономика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1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Искусство (МХК)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1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ОБЖ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25" y="90377"/>
            <a:ext cx="1692079" cy="133585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3812" y="1426229"/>
            <a:ext cx="79563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Участники – 4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человека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Призеры:</a:t>
            </a:r>
          </a:p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- Демин Данила (Гимназия №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8)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математика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-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Томайдис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Эрик (Гимназия №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9)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немецкий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язык</a:t>
            </a:r>
          </a:p>
          <a:p>
            <a:pPr marL="457200" indent="-457200">
              <a:buFontTx/>
              <a:buChar char="-"/>
            </a:pPr>
            <a:endParaRPr lang="ru-RU" sz="2800" b="1" i="1" dirty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Участники: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Григорян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Изабелла,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9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кл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.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гимназии №1, МБУ ДО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ЦТРиГО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, по французскому языку; </a:t>
            </a:r>
          </a:p>
          <a:p>
            <a:pPr marL="457200" indent="-457200">
              <a:buFontTx/>
              <a:buChar char="-"/>
            </a:pP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Меликян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Давид,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10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кл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. лицея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№59, по английскому языку. </a:t>
            </a:r>
          </a:p>
          <a:p>
            <a:pPr marL="457200" indent="-457200">
              <a:buFontTx/>
              <a:buChar char="-"/>
            </a:pPr>
            <a:endParaRPr lang="ru-RU" sz="2800" b="1" i="1" dirty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98084" y="460375"/>
            <a:ext cx="6378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ЗАКЛЮЧИТЕЛЬНЫЙ  ЭТАП ВСЕРОССИЙСКОЙ ОЛИМПИАДЫ ШКОЛЬНИКОВ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327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5516" y="507632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Задачи образовательным организациям:</a:t>
            </a: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-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 формирование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системы выявления одаренных и талантливых детей и целенаправленной 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работы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с ними отнести к приоритетным задачам на новый учебный год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;</a:t>
            </a: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- обеспечить персональное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педагогическое и психологическое сопровождение талантливых и высокомотивированных 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школьников (победителей школьного, муниципального, регионального, заключительного этапов ВОШ);</a:t>
            </a:r>
            <a:endParaRPr lang="ru-RU" b="1" dirty="0">
              <a:solidFill>
                <a:srgbClr val="222076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-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разработать  индивидуально - образовательный маршрут по подготовке к олимпиаде школьников – победителей и призеров регионального этапа 201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6" charset="0"/>
                <a:ea typeface="Microsoft YaHei" panose="020B0503020204020204" charset="-122"/>
                <a:cs typeface="Times New Roman" panose="02020603050405020304" pitchFamily="16" charset="0"/>
              </a:rPr>
              <a:t>8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-2020 </a:t>
            </a:r>
            <a:r>
              <a:rPr lang="ru-RU" b="1" dirty="0" err="1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уч.года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в срок до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6" charset="0"/>
                <a:ea typeface="Microsoft YaHei" panose="020B0503020204020204" charset="-122"/>
                <a:cs typeface="Times New Roman" panose="02020603050405020304" pitchFamily="16" charset="0"/>
              </a:rPr>
              <a:t>23.09.019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года;</a:t>
            </a: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- обеспечить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организацию и проведение школьного этапа 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олимпиады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по всем предметам, 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качество работы школьного жюри, а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также своевременное предоставление отчетов с результатами проведения олимпиады;</a:t>
            </a: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- обеспечить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100% участие всех победителей школьного этапа 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олимпиады 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в муниципальном 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этапе, победителей муниципального этапа в региональном, заключительном;</a:t>
            </a:r>
            <a:endParaRPr lang="ru-RU" b="1" dirty="0">
              <a:solidFill>
                <a:srgbClr val="222076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 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- </a:t>
            </a: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создать условия для повышения квалификации педагогов по технологиям подготовки обучающихся к интеллектуальным олимпиадам и конкурсам</a:t>
            </a:r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.</a:t>
            </a:r>
            <a:endParaRPr lang="ru-RU" b="1" dirty="0">
              <a:solidFill>
                <a:srgbClr val="222076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115616" y="136119"/>
            <a:ext cx="7213848" cy="3715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ВСЕРОССИЙСКАЯ ОЛИМПИАДА ШКОЛЬНИКОВ</a:t>
            </a:r>
            <a:endParaRPr lang="ru-RU" b="1" dirty="0">
              <a:solidFill>
                <a:srgbClr val="FF6633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230273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b="1" dirty="0" smtClean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sz="2400" b="1" dirty="0" smtClean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ctr" defTabSz="44958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БЛАГОДАРЮ </a:t>
            </a:r>
          </a:p>
          <a:p>
            <a:pPr algn="ctr" defTabSz="44958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ЗА  ВНИМАНИЕ!</a:t>
            </a:r>
            <a:endParaRPr lang="ru-RU" sz="3600" b="1" dirty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b="1" dirty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79712" y="409071"/>
            <a:ext cx="5809184" cy="3715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endParaRPr lang="ru-RU" b="1" dirty="0">
              <a:solidFill>
                <a:srgbClr val="FF6633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30773"/>
            <a:ext cx="2672308" cy="210785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073" y="-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23728" y="188640"/>
            <a:ext cx="5400600" cy="648512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ШКОЛЬНЫЙ ЭТАП ВСЕРОССИЙСКОЙ  ОЛИМПИАДЫ ШКОЛЬНИКОВ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0451" y="818442"/>
          <a:ext cx="8568952" cy="5201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5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Школьный этап всероссийской олимпиады школьников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Количество участников/ количество участий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Охват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Победители и призеры/</a:t>
                      </a:r>
                      <a:r>
                        <a:rPr lang="ru-RU" sz="18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 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Качество участия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2018-2019 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уч. г.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24688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участий 86072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58%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15865 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дипломов 28047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64,2%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2017-2018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уч.г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28251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участий 64720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72%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13119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 дипломов 16381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46,4%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2016-2017 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уч. г.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26433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участий 62504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72,3%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11060</a:t>
                      </a: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endParaRPr lang="ru-RU" sz="1800" kern="1200" dirty="0" smtClean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ea typeface="Calibri" panose="020F0502020204030204"/>
                          <a:cs typeface="Times New Roman" panose="02020603050405020304" pitchFamily="16" charset="0"/>
                        </a:rPr>
                        <a:t>Дипломов 1305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41,8%</a:t>
                      </a: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2015-2016 </a:t>
                      </a:r>
                      <a:r>
                        <a:rPr lang="ru-RU" sz="1800" kern="1200" dirty="0" err="1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уч.г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22190 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участий 77586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78,6%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5599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дипломов 13898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25,2%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25" y="90377"/>
            <a:ext cx="1692079" cy="13358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98084" y="460375"/>
            <a:ext cx="6378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МУНИЦИПАЛЬНЫЙ ЭТАП 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ВСЕРОССИЙСКОЙ ОЛИМПИАДЫ ШКОЛЬНИКОВ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05318"/>
              </p:ext>
            </p:extLst>
          </p:nvPr>
        </p:nvGraphicFramePr>
        <p:xfrm>
          <a:off x="467544" y="1670484"/>
          <a:ext cx="8077201" cy="4560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7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7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5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Муниципальный этап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(7-11 классы)</a:t>
                      </a:r>
                      <a:endParaRPr lang="ru-RU" sz="28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2017/18</a:t>
                      </a:r>
                      <a:endParaRPr lang="ru-RU" sz="28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2018/19</a:t>
                      </a:r>
                      <a:endParaRPr lang="ru-RU" sz="28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  всего участников </a:t>
                      </a:r>
                      <a:endParaRPr lang="ru-RU" sz="28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FF0000"/>
                          </a:solidFill>
                        </a:rPr>
                        <a:t>4767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FF0000"/>
                          </a:solidFill>
                        </a:rPr>
                        <a:t>4380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количество участий </a:t>
                      </a:r>
                      <a:endParaRPr lang="ru-RU" sz="28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rgbClr val="FF0000"/>
                          </a:solidFill>
                        </a:rPr>
                        <a:t>7965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rgbClr val="FF0000"/>
                          </a:solidFill>
                        </a:rPr>
                        <a:t>8068</a:t>
                      </a:r>
                      <a:r>
                        <a:rPr lang="ru-RU" sz="2800" kern="1200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/>
                        <a:t>дипломов</a:t>
                      </a:r>
                      <a:r>
                        <a:rPr lang="ru-RU" sz="2800" kern="1200" dirty="0"/>
                        <a:t> </a:t>
                      </a:r>
                      <a:endParaRPr lang="ru-RU" sz="28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rgbClr val="FF0000"/>
                          </a:solidFill>
                        </a:rPr>
                        <a:t>1554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rgbClr val="FF0000"/>
                          </a:solidFill>
                        </a:rPr>
                        <a:t>1391</a:t>
                      </a:r>
                      <a:r>
                        <a:rPr lang="ru-RU" sz="2800" kern="1200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/>
                        <a:t>результативность</a:t>
                      </a:r>
                      <a:endParaRPr lang="ru-RU" sz="28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FF0000"/>
                          </a:solidFill>
                        </a:rPr>
                        <a:t>23,1 %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FF0000"/>
                          </a:solidFill>
                        </a:rPr>
                        <a:t>21,9 %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95536" y="1700808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b="1" dirty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b="1" dirty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195736" y="188640"/>
            <a:ext cx="5809184" cy="648512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ВСЕРОССИЙСКАЯ 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ОЛИМПИАДА ШКОЛЬНИКОВ</a:t>
            </a:r>
            <a:endParaRPr lang="ru-RU" b="1" dirty="0">
              <a:solidFill>
                <a:srgbClr val="FF6633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827570"/>
          <a:ext cx="7776863" cy="5433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2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Этапы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2016/17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2017/18</a:t>
                      </a:r>
                      <a:endParaRPr lang="ru-RU" sz="18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2018/19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Муниципальный  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(</a:t>
                      </a: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7-11 классы)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(всего участников/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участий/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дипломов/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результативность)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4120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7532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1434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4767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7965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1554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23,1 %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4380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8068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1391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21,9 %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Региональный  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(</a:t>
                      </a: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9-11 классы)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(всего участников/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дипломов/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результативность)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345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16,5%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95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36,8%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134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41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30,5%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Заключительный  </a:t>
                      </a: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(</a:t>
                      </a: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9-11 классы)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(всего участников/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дипломов/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результативность)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22,2%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28,5%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50%</a:t>
                      </a:r>
                      <a:endParaRPr lang="ru-RU" sz="18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4994" marR="64994" marT="9027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-139811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700808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</a:rPr>
              <a:t> </a:t>
            </a:r>
            <a:endParaRPr lang="ru-RU" b="1" dirty="0">
              <a:solidFill>
                <a:srgbClr val="222076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51520" y="0"/>
            <a:ext cx="8640960" cy="402291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ВВСЕРОССИЙСКАЯ ОЛИМПИАДА ШКОЛЬНИКОВ</a:t>
            </a:r>
            <a:endParaRPr lang="ru-RU" sz="2000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349643"/>
              </p:ext>
            </p:extLst>
          </p:nvPr>
        </p:nvGraphicFramePr>
        <p:xfrm>
          <a:off x="287524" y="444423"/>
          <a:ext cx="8712968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№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п/п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Региональный этап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Число предметов (всего 22 предмета)</a:t>
                      </a:r>
                      <a:endParaRPr lang="ru-RU" sz="2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 Краснодар</a:t>
                      </a:r>
                      <a:endParaRPr lang="ru-RU" sz="20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22</a:t>
                      </a:r>
                      <a:endParaRPr lang="ru-RU" sz="20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 Новороссийск</a:t>
                      </a:r>
                      <a:endParaRPr lang="ru-RU" sz="20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г.-к. Сочи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19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г.-к. Анапа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18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018742"/>
              </p:ext>
            </p:extLst>
          </p:nvPr>
        </p:nvGraphicFramePr>
        <p:xfrm>
          <a:off x="287524" y="2348880"/>
          <a:ext cx="8712968" cy="2247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5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№ п/п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Региональный этап</a:t>
                      </a:r>
                      <a:endParaRPr lang="ru-RU" sz="20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Количество участников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Количество победителей и призеров РЭ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 Краснодар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315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161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 Новороссийск</a:t>
                      </a:r>
                      <a:endParaRPr lang="ru-RU" sz="20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128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54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3.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г.-к. Сочи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135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41 (по 15 предметам)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г.-к. Анапа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70</a:t>
                      </a:r>
                      <a:endParaRPr lang="ru-RU" sz="200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26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450484" y="152399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53299"/>
              </p:ext>
            </p:extLst>
          </p:nvPr>
        </p:nvGraphicFramePr>
        <p:xfrm>
          <a:off x="287524" y="4754880"/>
          <a:ext cx="8712968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№ п/п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Заключительный этап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Количество участников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Количество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 победителей и призеров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 Краснодар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23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 Новороссийск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3.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г.-к. Сочи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 призера (по 2 </a:t>
                      </a: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предметам)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г.-к. Анапа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6" charset="0"/>
                          <a:ea typeface="Calibri" panose="020F0502020204030204"/>
                          <a:cs typeface="Times New Roman" panose="02020603050405020304" pitchFamily="16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6" charset="0"/>
                          <a:ea typeface="+mn-ea"/>
                          <a:cs typeface="Times New Roman" panose="02020603050405020304" pitchFamily="16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97" y="-3718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230273"/>
            <a:ext cx="84969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b="1" dirty="0" smtClean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sz="2400" b="1" dirty="0" smtClean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b="1" dirty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79712" y="409071"/>
            <a:ext cx="5809184" cy="3715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endParaRPr lang="ru-RU" b="1" dirty="0">
              <a:solidFill>
                <a:srgbClr val="FF6633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420"/>
            <a:ext cx="2672308" cy="2107853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00054"/>
              </p:ext>
            </p:extLst>
          </p:nvPr>
        </p:nvGraphicFramePr>
        <p:xfrm>
          <a:off x="660586" y="2636912"/>
          <a:ext cx="8159886" cy="3480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4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8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 этап всероссийской олимпиады школьников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участников/ количество участий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 учебный  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24688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участий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86072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 учебный год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28251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участий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64720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298084" y="852090"/>
            <a:ext cx="6666404" cy="648512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ШКОЛЬНЫЙ ЭТАП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ВСЕРОССИЙСКОЙ  ОЛИМПИАДЫ ШКОЛЬНИКОВ </a:t>
            </a:r>
          </a:p>
        </p:txBody>
      </p:sp>
    </p:spTree>
    <p:extLst>
      <p:ext uri="{BB962C8B-B14F-4D97-AF65-F5344CB8AC3E}">
        <p14:creationId xmlns:p14="http://schemas.microsoft.com/office/powerpoint/2010/main" val="3601957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230273"/>
            <a:ext cx="84969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b="1" dirty="0" smtClean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sz="2400" b="1" dirty="0" smtClean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ctr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endParaRPr lang="ru-RU" b="1" dirty="0">
              <a:solidFill>
                <a:srgbClr val="002060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  <a:p>
            <a:pPr algn="just" defTabSz="44958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</a:pPr>
            <a:r>
              <a:rPr lang="ru-RU" b="1" dirty="0">
                <a:solidFill>
                  <a:srgbClr val="222076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79712" y="409071"/>
            <a:ext cx="5809184" cy="3715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</a:t>
            </a:r>
            <a:endParaRPr lang="ru-RU" b="1" dirty="0">
              <a:solidFill>
                <a:srgbClr val="FF6633"/>
              </a:solidFill>
              <a:latin typeface="Georgia" panose="02040502050405020303" pitchFamily="18" charset="0"/>
              <a:ea typeface="Microsoft YaHei" panose="020B0503020204020204" charset="-122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7757"/>
            <a:ext cx="7632847" cy="685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5247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073" y="-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23728" y="188640"/>
            <a:ext cx="5400600" cy="648512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ШКОЛЬНЫЙ ЭТАП ВСЕРОССИЙСКОЙ  ОЛИМПИАДЫ ШКОЛЬНИКОВ </a:t>
            </a:r>
          </a:p>
        </p:txBody>
      </p:sp>
      <p:sp>
        <p:nvSpPr>
          <p:cNvPr id="5" name="Заголовок 1"/>
          <p:cNvSpPr txBox="1"/>
          <p:nvPr/>
        </p:nvSpPr>
        <p:spPr>
          <a:xfrm>
            <a:off x="277408" y="837152"/>
            <a:ext cx="9227127" cy="50494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6" charset="0"/>
                <a:ea typeface="+mn-ea"/>
                <a:cs typeface="Times New Roman" panose="02020603050405020304" pitchFamily="16" charset="0"/>
              </a:rPr>
              <a:t>Не провели школьный этап по 3 предметам и более.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6" charset="0"/>
              <a:ea typeface="+mn-ea"/>
              <a:cs typeface="Times New Roman" panose="02020603050405020304" pitchFamily="16" charset="0"/>
            </a:endParaRPr>
          </a:p>
        </p:txBody>
      </p:sp>
      <p:sp>
        <p:nvSpPr>
          <p:cNvPr id="6" name="Объект 2"/>
          <p:cNvSpPr txBox="1"/>
          <p:nvPr/>
        </p:nvSpPr>
        <p:spPr>
          <a:xfrm>
            <a:off x="318972" y="1320810"/>
            <a:ext cx="8451909" cy="52738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b="1" u="sng" dirty="0" smtClean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Адлерский район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: СОШ № 31, ООШ № 43, ООШ № 48,                                    			СОШ № 65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u="sng" dirty="0" err="1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Хостинский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 район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: ООШ № 55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Центральный район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: СОШ № 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Лазаревский район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6" charset="0"/>
                <a:cs typeface="Times New Roman" panose="02020603050405020304" pitchFamily="16" charset="0"/>
              </a:rPr>
              <a:t>: СОШ № 86, СОШ № 88, СОШ № 94, 					СОШ № 96, ООШ № 99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1540182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rgbClr val="222076"/>
                </a:solidFill>
                <a:latin typeface="Georgia" panose="02040502050405020303" pitchFamily="18" charset="0"/>
              </a:rPr>
              <a:t> </a:t>
            </a:r>
            <a:endParaRPr lang="ru-RU" b="1" dirty="0">
              <a:solidFill>
                <a:srgbClr val="222076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79712" y="409071"/>
            <a:ext cx="5809184" cy="402291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ШКОЛЬНЫЙ ЭТАП ОЛИМИПАДЫ</a:t>
            </a:r>
            <a:endParaRPr lang="ru-RU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5516" y="908720"/>
          <a:ext cx="8712968" cy="582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7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Проблемы школьного этапа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Причины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Не обеспечено участие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- фактически </a:t>
                      </a:r>
                      <a:r>
                        <a:rPr lang="ru-RU" sz="20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не проводятся олимпиады по ряду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предметов;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6" charset="0"/>
                          <a:ea typeface="Calibri" panose="020F0502020204030204"/>
                          <a:cs typeface="Times New Roman" panose="02020603050405020304" pitchFamily="16" charset="0"/>
                        </a:rPr>
                        <a:t>- отсутствие информирования учащихся и родителей о предстоящих олимпиадах;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Качество участия школьников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- нарушение требований к проведению ШЭ;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- качество </a:t>
                      </a:r>
                      <a:r>
                        <a:rPr lang="ru-RU" sz="20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проверки олимпиадных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работ (необъективное оценивание работ);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-несоблюдение </a:t>
                      </a:r>
                      <a:r>
                        <a:rPr lang="ru-RU" sz="2000" kern="1200" dirty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сроков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внесения результатов проведения школьного этапа в автоматизированную систему учета (АСУ) «Результаты предметных олимпиад»;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- отсутствие локальных актов (о сроках проведения, членах жюри, итогах (по предметам) ШЭ, согласий</a:t>
                      </a:r>
                      <a:r>
                        <a:rPr lang="ru-RU" sz="2000" kern="1200" baseline="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 родителей и др.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 (награждение дипломами ОО)</a:t>
                      </a:r>
                      <a:endParaRPr lang="ru-RU" sz="2000" dirty="0">
                        <a:effectLst/>
                        <a:latin typeface="Times New Roman" panose="02020603050405020304" pitchFamily="16" charset="0"/>
                        <a:ea typeface="Calibri" panose="020F0502020204030204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25" y="90377"/>
            <a:ext cx="1692079" cy="13358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98084" y="460375"/>
            <a:ext cx="6378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МУНИЦИПАЛЬНЫЙ ЭТАП 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ВСЕРОССИЙСКОЙ ОЛИМПИАДЫ ШКОЛЬНИКОВ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930985"/>
              </p:ext>
            </p:extLst>
          </p:nvPr>
        </p:nvGraphicFramePr>
        <p:xfrm>
          <a:off x="447525" y="1628800"/>
          <a:ext cx="8084915" cy="39217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1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Муниципальный этап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(7-11 классы)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2017/18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2018/19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  всего участников 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</a:rPr>
                        <a:t>4767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</a:rPr>
                        <a:t>4380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1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количество участий 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</a:rPr>
                        <a:t>7965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</a:rPr>
                        <a:t>8068</a:t>
                      </a:r>
                      <a:r>
                        <a:rPr lang="ru-RU" sz="2000" b="1" kern="1200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/>
                        <a:t>дипломов</a:t>
                      </a:r>
                      <a:r>
                        <a:rPr lang="ru-RU" sz="2000" kern="1200" dirty="0"/>
                        <a:t> 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</a:rPr>
                        <a:t>1554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</a:rPr>
                        <a:t>1391</a:t>
                      </a:r>
                      <a:r>
                        <a:rPr lang="ru-RU" sz="2000" b="1" kern="1200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результативность</a:t>
                      </a:r>
                      <a:endParaRPr lang="ru-RU" sz="2000" kern="12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</a:rPr>
                        <a:t>23,1 %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0000"/>
                          </a:solidFill>
                        </a:rPr>
                        <a:t>21,9 %</a:t>
                      </a:r>
                      <a:endParaRPr lang="ru-RU" sz="2000" b="1" kern="1200" dirty="0">
                        <a:solidFill>
                          <a:srgbClr val="FF0000"/>
                        </a:solidFill>
                        <a:latin typeface="Times New Roman" panose="02020603050405020304" pitchFamily="16" charset="0"/>
                        <a:ea typeface="+mn-ea"/>
                        <a:cs typeface="Times New Roman" panose="02020603050405020304" pitchFamily="1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9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25" y="90377"/>
            <a:ext cx="1692079" cy="13358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98084" y="460375"/>
            <a:ext cx="6378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МУНИЦИПАЛЬНЫЙ ЭТАП 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ВСЕРОССИЙСКОЙ ОЛИМПИАДЫ ШКОЛЬНИКОВ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3" y="3789040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ПРОБЛЕМЫ:</a:t>
            </a:r>
          </a:p>
          <a:p>
            <a:pPr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 - низкий уровень работ участников,</a:t>
            </a:r>
          </a:p>
          <a:p>
            <a:pPr defTabSz="44958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-  не обеспечение участия в организации МЭ ВОШ организаторов и  членов жюри (количество, опоздания, организатор -сопровождающий),</a:t>
            </a:r>
          </a:p>
          <a:p>
            <a:pPr marL="285750" indent="-285750" defTabSz="449580" fontAlgn="base">
              <a:spcBef>
                <a:spcPct val="0"/>
              </a:spcBef>
              <a:spcAft>
                <a:spcPct val="0"/>
              </a:spcAft>
              <a:buSzPct val="100000"/>
              <a:buFontTx/>
              <a:buChar char="-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низкое качество </a:t>
            </a: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проверки олимпиадных работ муниципального </a:t>
            </a: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charset="-122"/>
              </a:rPr>
              <a:t>этапа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1426228"/>
            <a:ext cx="79208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Наиболее результативно выступили  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учащиеся из ОО:  </a:t>
            </a: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гимназии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№1,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СОШ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№2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, гимназия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№6,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СОШ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№7,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гимназия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№8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, </a:t>
            </a: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гимназия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№9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, СОШ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№10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, СОШ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№13,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лицей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№22,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СОШ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№53,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лицей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№59,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СОШ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№65,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гимназии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№76,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СОШ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№80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, лицей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№95, </a:t>
            </a:r>
            <a:r>
              <a:rPr lang="ru-RU" sz="24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гимназия </a:t>
            </a:r>
            <a:r>
              <a:rPr lang="ru-RU" sz="2400" b="1" dirty="0">
                <a:solidFill>
                  <a:schemeClr val="accent1"/>
                </a:solidFill>
                <a:latin typeface="Times New Roman"/>
                <a:ea typeface="Times New Roman"/>
              </a:rPr>
              <a:t>«Школа бизнеса».</a:t>
            </a:r>
            <a:endParaRPr lang="ru-RU" sz="2400" dirty="0">
              <a:solidFill>
                <a:schemeClr val="accent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67822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C:\Users\guest\Desktop\семинар\17.09.2015 совещание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98084" y="0"/>
            <a:ext cx="6845916" cy="4603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endParaRPr lang="ru-RU" sz="2400" b="1" dirty="0">
              <a:solidFill>
                <a:srgbClr val="FF6633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79712" y="409071"/>
            <a:ext cx="5809184" cy="648512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РЕГИОНАЛЬНЫЙ ЭТАП ВСЕРОССИЙСКОЙ ОЛИМПИАДЫ ШКОЛЬНИКОВ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25" y="90377"/>
            <a:ext cx="1692079" cy="1335852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2422"/>
              </p:ext>
            </p:extLst>
          </p:nvPr>
        </p:nvGraphicFramePr>
        <p:xfrm>
          <a:off x="596024" y="1124745"/>
          <a:ext cx="7864408" cy="55138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7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Всего участников: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135 чел.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Победителей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 и призеров: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41  чел.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в том числе обучающихся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 в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:</a:t>
                      </a:r>
                    </a:p>
                    <a:p>
                      <a:pPr algn="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11 классах </a:t>
                      </a:r>
                    </a:p>
                    <a:p>
                      <a:pPr algn="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  9-10 классах</a:t>
                      </a:r>
                    </a:p>
                    <a:p>
                      <a:pPr algn="r"/>
                      <a:endParaRPr lang="ru-RU" sz="2400" dirty="0" smtClean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r"/>
                      <a:endParaRPr lang="ru-RU" sz="2400" dirty="0" smtClean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r"/>
                      <a:endParaRPr lang="ru-RU" sz="2400" dirty="0" smtClean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r"/>
                      <a:endParaRPr lang="ru-RU" sz="2400" dirty="0" smtClean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algn="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Стабильно высокая эффективность участия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14 чел.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27 чел.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(из них 7 человек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выбыло из ОО г. Сочи в 2019 году)</a:t>
                      </a:r>
                    </a:p>
                    <a:p>
                      <a:pPr marL="0" indent="0">
                        <a:buNone/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6" charset="0"/>
                          <a:cs typeface="Times New Roman" panose="02020603050405020304" pitchFamily="16" charset="0"/>
                        </a:rPr>
                        <a:t>гимназия №1, гимназия №8, СОШ №25, лицей №59, гимназия «Школа бизнеса», Лицей №95, Гимназия №6.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anose="02020603050405020304" pitchFamily="16" charset="0"/>
                        <a:cs typeface="Times New Roman" panose="02020603050405020304" pitchFamily="1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1172</Words>
  <Application>Microsoft Office PowerPoint</Application>
  <PresentationFormat>Экран (4:3)</PresentationFormat>
  <Paragraphs>381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Microsoft YaHei</vt:lpstr>
      <vt:lpstr>Arial</vt:lpstr>
      <vt:lpstr>Calibri</vt:lpstr>
      <vt:lpstr>Georgia</vt:lpstr>
      <vt:lpstr>Times New Roman</vt:lpstr>
      <vt:lpstr>Verdana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kwst</dc:creator>
  <cp:lastModifiedBy>Татьяна Т</cp:lastModifiedBy>
  <cp:revision>101</cp:revision>
  <cp:lastPrinted>2019-09-13T09:30:01Z</cp:lastPrinted>
  <dcterms:created xsi:type="dcterms:W3CDTF">2018-05-03T10:10:00Z</dcterms:created>
  <dcterms:modified xsi:type="dcterms:W3CDTF">2019-09-16T12:53:02Z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1049-11.2.0.8684</vt:lpwstr>
  </property>
</Properties>
</file>